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402" r:id="rId2"/>
    <p:sldId id="525" r:id="rId3"/>
    <p:sldId id="523" r:id="rId4"/>
    <p:sldId id="460" r:id="rId5"/>
    <p:sldId id="526" r:id="rId6"/>
    <p:sldId id="504" r:id="rId7"/>
    <p:sldId id="527" r:id="rId8"/>
    <p:sldId id="528" r:id="rId9"/>
    <p:sldId id="544" r:id="rId10"/>
    <p:sldId id="529" r:id="rId11"/>
    <p:sldId id="503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408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新宇" initials="欧" lastIdx="1" clrIdx="0">
    <p:extLst>
      <p:ext uri="{19B8F6BF-5375-455C-9EA6-DF929625EA0E}">
        <p15:presenceInfo xmlns:p15="http://schemas.microsoft.com/office/powerpoint/2012/main" userId="28816f75d3b42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59" d="100"/>
          <a:sy n="159" d="100"/>
        </p:scale>
        <p:origin x="166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7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7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4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6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0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9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1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February 21,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/26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ouxinyu/Teaching/blob/master/MachineLearning/Notebooks/knowledgement/ActivationFunc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9144000" cy="17932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b="1" dirty="0">
                <a:latin typeface="+mn-ea"/>
                <a:ea typeface="+mn-ea"/>
                <a:cs typeface="+mn-ea"/>
                <a:sym typeface="+mn-lt"/>
              </a:rPr>
              <a:t>8</a:t>
            </a:r>
            <a:r>
              <a:rPr lang="zh-CN" altLang="en-US">
                <a:latin typeface="+mn-ea"/>
                <a:cs typeface="+mn-ea"/>
                <a:sym typeface="+mn-lt"/>
              </a:rPr>
              <a:t>讲 </a:t>
            </a:r>
            <a:r>
              <a:rPr lang="zh-CN" altLang="en-US" b="1">
                <a:latin typeface="+mn-lt"/>
                <a:ea typeface="+mn-ea"/>
                <a:cs typeface="+mn-ea"/>
                <a:sym typeface="+mn-lt"/>
              </a:rPr>
              <a:t>神经网络</a:t>
            </a:r>
            <a:endParaRPr lang="zh-CN" altLang="en-US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E1364D-B47D-4091-8A6D-D14A1ABBD1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+mj-ea"/>
                <a:ea typeface="+mj-ea"/>
              </a:rPr>
              <a:t>       </a:t>
            </a:r>
            <a:r>
              <a:rPr lang="zh-CN" altLang="en-US" b="1" dirty="0">
                <a:latin typeface="+mj-ea"/>
                <a:ea typeface="+mj-ea"/>
              </a:rPr>
              <a:t>神经网络发展最核心的步骤</a:t>
            </a:r>
            <a:r>
              <a:rPr lang="zh-CN" altLang="en-US" dirty="0">
                <a:latin typeface="+mj-ea"/>
                <a:ea typeface="+mj-ea"/>
              </a:rPr>
              <a:t>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感知器模型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Perceptron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前馈神经网络 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=》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多层感知机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Multi-layered Perceptron, MLP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BP</a:t>
            </a:r>
            <a:r>
              <a:rPr lang="zh-CN" altLang="en-US" dirty="0">
                <a:latin typeface="+mj-ea"/>
                <a:ea typeface="+mj-ea"/>
              </a:rPr>
              <a:t>神经网络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Back Propagation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深度学习</a:t>
            </a:r>
            <a:endParaRPr lang="en-US" altLang="zh-CN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卷积神经网络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Convolutional Neural Network, CNN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限制玻尔兹曼机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Restricted Boltzmann machine, RBM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深度自编码机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Deep Auto-Encoder, DAE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 algn="l" defTabSz="457200">
              <a:lnSpc>
                <a:spcPct val="150000"/>
              </a:lnSpc>
            </a:pPr>
            <a:endParaRPr lang="zh-CN" altLang="en-US" sz="32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3A4105-F1E7-4118-8BA3-6F0EF444E702}"/>
              </a:ext>
            </a:extLst>
          </p:cNvPr>
          <p:cNvSpPr txBox="1"/>
          <p:nvPr/>
        </p:nvSpPr>
        <p:spPr>
          <a:xfrm>
            <a:off x="769121" y="1375873"/>
            <a:ext cx="8203963" cy="42130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5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98EBB5-6620-4A50-8566-09BF87891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4652"/>
          <a:stretch/>
        </p:blipFill>
        <p:spPr>
          <a:xfrm>
            <a:off x="0" y="878305"/>
            <a:ext cx="9144000" cy="58293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9DF2C0-A7EF-49FB-BFE8-FE5CE373ADDF}"/>
              </a:ext>
            </a:extLst>
          </p:cNvPr>
          <p:cNvGrpSpPr/>
          <p:nvPr/>
        </p:nvGrpSpPr>
        <p:grpSpPr>
          <a:xfrm>
            <a:off x="1737857" y="3400952"/>
            <a:ext cx="1758313" cy="1678369"/>
            <a:chOff x="2360981" y="2647111"/>
            <a:chExt cx="2344417" cy="223782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635748-BE8E-4B1E-A632-55BB65B00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954" y="2647111"/>
              <a:ext cx="1711621" cy="171162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A31D8DE-DECD-48F7-8171-DA2F02D0C21C}"/>
                </a:ext>
              </a:extLst>
            </p:cNvPr>
            <p:cNvSpPr txBox="1"/>
            <p:nvPr/>
          </p:nvSpPr>
          <p:spPr>
            <a:xfrm>
              <a:off x="2360981" y="4207828"/>
              <a:ext cx="234441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Yann </a:t>
              </a:r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Lecun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纽约大学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Facebook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705B98-32BC-4C06-82D0-518E4D427348}"/>
              </a:ext>
            </a:extLst>
          </p:cNvPr>
          <p:cNvGrpSpPr/>
          <p:nvPr/>
        </p:nvGrpSpPr>
        <p:grpSpPr>
          <a:xfrm>
            <a:off x="78457" y="1419984"/>
            <a:ext cx="1746415" cy="1877713"/>
            <a:chOff x="143366" y="126126"/>
            <a:chExt cx="2328553" cy="25036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E387DA8-5D3C-4D3D-B6F5-081FB5BF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66" y="126126"/>
              <a:ext cx="2328553" cy="194803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650D56F-830F-4CE5-9A63-8F924C042CAE}"/>
                </a:ext>
              </a:extLst>
            </p:cNvPr>
            <p:cNvSpPr txBox="1"/>
            <p:nvPr/>
          </p:nvSpPr>
          <p:spPr>
            <a:xfrm>
              <a:off x="389297" y="1952635"/>
              <a:ext cx="208262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Andrew Ng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斯坦福大学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百度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2646FD-9229-41C1-8722-CC390C1EAEB7}"/>
              </a:ext>
            </a:extLst>
          </p:cNvPr>
          <p:cNvGrpSpPr/>
          <p:nvPr/>
        </p:nvGrpSpPr>
        <p:grpSpPr>
          <a:xfrm>
            <a:off x="2345024" y="1017379"/>
            <a:ext cx="1691123" cy="1863630"/>
            <a:chOff x="3454345" y="-123781"/>
            <a:chExt cx="2254831" cy="2484839"/>
          </a:xfrm>
        </p:grpSpPr>
        <p:pic>
          <p:nvPicPr>
            <p:cNvPr id="18" name="Picture 4" descr="http://img.mp.itc.cn/upload/20170626/f4ae9cf98445475692a29b2d2321f430_th.jpg">
              <a:extLst>
                <a:ext uri="{FF2B5EF4-FFF2-40B4-BE49-F238E27FC236}">
                  <a16:creationId xmlns:a16="http://schemas.microsoft.com/office/drawing/2014/main" id="{5D3AF03E-EB1B-4F51-8FD5-0E32FE4E1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259" y="-123781"/>
              <a:ext cx="1682278" cy="19502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BD0FD91-B3CB-4EA5-A717-A63EF589A0CE}"/>
                </a:ext>
              </a:extLst>
            </p:cNvPr>
            <p:cNvSpPr txBox="1"/>
            <p:nvPr/>
          </p:nvSpPr>
          <p:spPr>
            <a:xfrm>
              <a:off x="3454345" y="1683950"/>
              <a:ext cx="225483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Yoshua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 </a:t>
              </a:r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Bengio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蒙特利尔大学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微软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5C47DEE-B021-4D6D-8C25-3780299D987D}"/>
              </a:ext>
            </a:extLst>
          </p:cNvPr>
          <p:cNvGrpSpPr/>
          <p:nvPr/>
        </p:nvGrpSpPr>
        <p:grpSpPr>
          <a:xfrm>
            <a:off x="4795226" y="4041437"/>
            <a:ext cx="2170574" cy="2144259"/>
            <a:chOff x="6985579" y="3122567"/>
            <a:chExt cx="2894099" cy="285901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FA58C54-2852-4984-9CF9-32CDA0804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579" y="3122567"/>
              <a:ext cx="2894099" cy="198635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6BF72CD-215F-4BFC-B4AC-F775CD9E3A24}"/>
                </a:ext>
              </a:extLst>
            </p:cNvPr>
            <p:cNvSpPr txBox="1"/>
            <p:nvPr/>
          </p:nvSpPr>
          <p:spPr>
            <a:xfrm>
              <a:off x="7298618" y="5027470"/>
              <a:ext cx="226801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Geoffrey Hinton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多伦多大学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Google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C538AA-B16A-44B5-8A1F-E1E64C369D95}"/>
              </a:ext>
            </a:extLst>
          </p:cNvPr>
          <p:cNvGrpSpPr/>
          <p:nvPr/>
        </p:nvGrpSpPr>
        <p:grpSpPr>
          <a:xfrm>
            <a:off x="7026612" y="1291452"/>
            <a:ext cx="1720545" cy="2364036"/>
            <a:chOff x="9701637" y="-123781"/>
            <a:chExt cx="2294060" cy="315204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61A8F5F-6923-4D96-B46B-B07ADEB4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637" y="-123781"/>
              <a:ext cx="2294060" cy="219794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CD7DB3-846E-4E93-9138-9EA4B8A17BB8}"/>
                </a:ext>
              </a:extLst>
            </p:cNvPr>
            <p:cNvSpPr txBox="1"/>
            <p:nvPr/>
          </p:nvSpPr>
          <p:spPr>
            <a:xfrm>
              <a:off x="9879678" y="2074159"/>
              <a:ext cx="1990623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李飞飞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斯坦福大学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GoogleAI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006DBA4-190B-4F37-9990-BC62E13587EF}"/>
              </a:ext>
            </a:extLst>
          </p:cNvPr>
          <p:cNvGrpSpPr/>
          <p:nvPr/>
        </p:nvGrpSpPr>
        <p:grpSpPr>
          <a:xfrm>
            <a:off x="105920" y="4356506"/>
            <a:ext cx="1758313" cy="1994220"/>
            <a:chOff x="0" y="3460618"/>
            <a:chExt cx="2344417" cy="2658960"/>
          </a:xfrm>
        </p:grpSpPr>
        <p:pic>
          <p:nvPicPr>
            <p:cNvPr id="27" name="Picture 2" descr="http://science.china.com.cn/images/2017-08/03/7f518905-9b13-4735-9950-995327f44322.png">
              <a:extLst>
                <a:ext uri="{FF2B5EF4-FFF2-40B4-BE49-F238E27FC236}">
                  <a16:creationId xmlns:a16="http://schemas.microsoft.com/office/drawing/2014/main" id="{66E4DD58-0650-48C2-83DF-3A4A9B02C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20" y="3460618"/>
              <a:ext cx="1552455" cy="192971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652B3F-8134-4FBE-9BEA-9F1DD75FDCD2}"/>
                </a:ext>
              </a:extLst>
            </p:cNvPr>
            <p:cNvSpPr txBox="1"/>
            <p:nvPr/>
          </p:nvSpPr>
          <p:spPr>
            <a:xfrm>
              <a:off x="0" y="5165470"/>
              <a:ext cx="2344417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颜水成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新加坡国立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奇虎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360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B8879D-0AD1-462E-AB38-05221C6EF2C9}"/>
              </a:ext>
            </a:extLst>
          </p:cNvPr>
          <p:cNvGrpSpPr/>
          <p:nvPr/>
        </p:nvGrpSpPr>
        <p:grpSpPr>
          <a:xfrm>
            <a:off x="7612460" y="3760506"/>
            <a:ext cx="1280328" cy="2377844"/>
            <a:chOff x="10180811" y="3445893"/>
            <a:chExt cx="1707104" cy="3170460"/>
          </a:xfrm>
        </p:grpSpPr>
        <p:pic>
          <p:nvPicPr>
            <p:cNvPr id="30" name="Picture 4" descr="https://timgsa.baidu.com/timg?image&amp;quality=80&amp;size=b9999_10000&amp;sec=1544452865046&amp;di=f2e1e8f9e4b34e836bd3c788a90263b8&amp;imgtype=0&amp;src=http%3A%2F%2Fi.ce.cn%2Fce%2Fcysc%2Ftech%2Fgd2012%2F201811%2F02%2FW020181102463547850250.jpg">
              <a:extLst>
                <a:ext uri="{FF2B5EF4-FFF2-40B4-BE49-F238E27FC236}">
                  <a16:creationId xmlns:a16="http://schemas.microsoft.com/office/drawing/2014/main" id="{368523EF-86B8-4058-B12D-AEC339BD1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245" y="3445893"/>
              <a:ext cx="1638056" cy="24570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23648C3-53DE-462F-8558-7178400C555E}"/>
                </a:ext>
              </a:extLst>
            </p:cNvPr>
            <p:cNvSpPr txBox="1"/>
            <p:nvPr/>
          </p:nvSpPr>
          <p:spPr>
            <a:xfrm>
              <a:off x="10180811" y="5662245"/>
              <a:ext cx="170710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汤晓鸥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香港中文大学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 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商汤科技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D1800E8-DD15-48BE-940D-D4FA125B81F0}"/>
              </a:ext>
            </a:extLst>
          </p:cNvPr>
          <p:cNvGrpSpPr/>
          <p:nvPr/>
        </p:nvGrpSpPr>
        <p:grpSpPr>
          <a:xfrm>
            <a:off x="4728983" y="1270681"/>
            <a:ext cx="1902363" cy="2462077"/>
            <a:chOff x="5878118" y="291237"/>
            <a:chExt cx="2536484" cy="328276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01F8E67-7EF7-4540-B8CD-DA62A754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118" y="291237"/>
              <a:ext cx="2536484" cy="2472323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F586B6D-16AC-438D-949B-D9EA14ECE741}"/>
                </a:ext>
              </a:extLst>
            </p:cNvPr>
            <p:cNvSpPr txBox="1"/>
            <p:nvPr/>
          </p:nvSpPr>
          <p:spPr>
            <a:xfrm>
              <a:off x="5966442" y="2619898"/>
              <a:ext cx="244605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Michael I. Jordan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加州大学伯克利分校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美国三院院士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4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816F7C3-B640-48A5-A59D-9108E077572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b="1" dirty="0"/>
                  <a:t>线性模型</a:t>
                </a:r>
                <a:endParaRPr lang="en-US" altLang="zh-CN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0" indent="0">
                  <a:spcBef>
                    <a:spcPts val="30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l-PL" altLang="zh-CN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[0]∗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[0]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[1]∗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[1] + ...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]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en-US" dirty="0"/>
                  <a:t>        在该公式中</a:t>
                </a:r>
                <a:r>
                  <a:rPr lang="zh-CN" altLang="en-US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/>
                  <a:t>表示对真实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y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值的估计值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x[0], x[1], ..., x[p]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是数据集中样本的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特征值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；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w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和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b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是模型的参数，其中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w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表示每个特征的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，也就是指每个神经元对于模型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贡献的重要程度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solidFill>
                    <a:prstClr val="black"/>
                  </a:solidFill>
                  <a:latin typeface="+mn-ea"/>
                  <a:ea typeface="+mn-ea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因此，从数学表示表达式来看，我们可以认为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就是每个特征的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加权和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816F7C3-B640-48A5-A59D-9108E0775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00" t="-213"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2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/>
              <a:t>线性模型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9FDE8F-1E7C-43FC-8E52-D71E9742D33E}"/>
              </a:ext>
            </a:extLst>
          </p:cNvPr>
          <p:cNvSpPr txBox="1"/>
          <p:nvPr/>
        </p:nvSpPr>
        <p:spPr>
          <a:xfrm>
            <a:off x="3461048" y="1281869"/>
            <a:ext cx="5563312" cy="534435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左图给出了线性模型求解过程图示。其中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]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称为</a:t>
            </a:r>
            <a:r>
              <a:rPr lang="zh-CN" altLang="en-US" sz="2400" dirty="0">
                <a:solidFill>
                  <a:srgbClr val="7030A0"/>
                </a:solidFill>
                <a:latin typeface="+mn-ea"/>
              </a:rPr>
              <a:t>输入层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(inputs)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称为</a:t>
            </a:r>
            <a:r>
              <a:rPr lang="zh-CN" altLang="en-US" sz="2400" dirty="0">
                <a:solidFill>
                  <a:srgbClr val="7030A0"/>
                </a:solidFill>
                <a:latin typeface="+mn-ea"/>
              </a:rPr>
              <a:t>输出层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(output)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当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](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= 0, 1,2,3,...,n)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,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表示样本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有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n+1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个特征输入，左图表示有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个特征输入。输入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和输出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之间的连线用系数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w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表示，可以将这个过程理解为线性关系：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]*w[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 = y[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414B6-1F46-4985-8F22-A45A32A9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0" y="1577613"/>
            <a:ext cx="304761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+mn-ea"/>
                <a:ea typeface="+mn-ea"/>
              </a:rPr>
              <a:t>多层感知机</a:t>
            </a:r>
            <a:r>
              <a:rPr lang="en-US" altLang="zh-CN" b="1" dirty="0">
                <a:latin typeface="+mn-ea"/>
                <a:ea typeface="+mn-ea"/>
              </a:rPr>
              <a:t>MLP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en-US" altLang="zh-CN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我们在输入层</a:t>
            </a:r>
            <a:r>
              <a:rPr lang="en-US" altLang="zh-CN" dirty="0"/>
              <a:t>(inputs)</a:t>
            </a:r>
            <a:r>
              <a:rPr lang="zh-CN" altLang="en-US" dirty="0"/>
              <a:t>和输出层</a:t>
            </a:r>
            <a:r>
              <a:rPr lang="en-US" altLang="zh-CN" dirty="0"/>
              <a:t>(output)</a:t>
            </a:r>
            <a:r>
              <a:rPr lang="zh-CN" altLang="en-US" dirty="0"/>
              <a:t>增加一个隐藏层</a:t>
            </a:r>
            <a:r>
              <a:rPr lang="en-US" altLang="zh-CN" dirty="0"/>
              <a:t>(Hidden Layer)</a:t>
            </a:r>
            <a:r>
              <a:rPr lang="zh-CN" altLang="en-US" dirty="0"/>
              <a:t>，然后将</a:t>
            </a:r>
            <a:r>
              <a:rPr lang="en-US" altLang="zh-CN" dirty="0"/>
              <a:t>MLP</a:t>
            </a:r>
            <a:r>
              <a:rPr lang="zh-CN" altLang="en-US" dirty="0"/>
              <a:t>理解为一个两层的线性模型，并模拟线性模型中</a:t>
            </a:r>
            <a:r>
              <a:rPr lang="zh-CN" altLang="en-US" b="1" dirty="0"/>
              <a:t>加权求和</a:t>
            </a:r>
            <a:r>
              <a:rPr lang="zh-CN" altLang="en-US" dirty="0"/>
              <a:t>的过程。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22788-9F65-4F5C-A8B7-79225D6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24" y="2715945"/>
            <a:ext cx="3456726" cy="35839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3F40EC-64F3-4F0F-88E6-AB9220C40854}"/>
              </a:ext>
            </a:extLst>
          </p:cNvPr>
          <p:cNvSpPr txBox="1"/>
          <p:nvPr/>
        </p:nvSpPr>
        <p:spPr>
          <a:xfrm>
            <a:off x="1" y="3102123"/>
            <a:ext cx="5584724" cy="33328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10000"/>
              </a:lnSpc>
              <a:buBlip>
                <a:blip r:embed="rId3"/>
              </a:buBlip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第一层模型的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是原来的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(inputs)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是新增加的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隐层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(hidden layer)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，此时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输出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隐层单元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]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.</a:t>
            </a:r>
          </a:p>
          <a:p>
            <a:pPr marL="342900" indent="-342900" algn="just">
              <a:lnSpc>
                <a:spcPct val="110000"/>
              </a:lnSpc>
              <a:buBlip>
                <a:blip r:embed="rId3"/>
              </a:buBlip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第二层模型的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新增加的隐层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(hidden layer)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，而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依然是原来的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(output)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，此时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输入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隐层单元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]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.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13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+mn-ea"/>
                <a:ea typeface="+mn-ea"/>
              </a:rPr>
              <a:t>多层感知机</a:t>
            </a:r>
            <a:r>
              <a:rPr lang="en-US" altLang="zh-CN" b="1" dirty="0">
                <a:latin typeface="+mn-ea"/>
                <a:ea typeface="+mn-ea"/>
              </a:rPr>
              <a:t>MLP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22788-9F65-4F5C-A8B7-79225D6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1" y="1897166"/>
            <a:ext cx="3456726" cy="35839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3F40EC-64F3-4F0F-88E6-AB9220C40854}"/>
              </a:ext>
            </a:extLst>
          </p:cNvPr>
          <p:cNvSpPr txBox="1"/>
          <p:nvPr/>
        </p:nvSpPr>
        <p:spPr>
          <a:xfrm>
            <a:off x="3785787" y="1562263"/>
            <a:ext cx="5157340" cy="46334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        与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线性模型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相似，在</a:t>
            </a:r>
            <a:r>
              <a:rPr lang="zh-CN" altLang="en-US" sz="2400" b="1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第一层模型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中的每一个 𝑥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𝑖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和隐层单元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 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之间、</a:t>
            </a:r>
            <a:r>
              <a:rPr lang="zh-CN" altLang="en-US" sz="2400" b="1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第二层模型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中的每一个隐层单元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和 𝑦 之间都有一个系数 𝑤。相似的，在每个模型中也都有一个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/>
                <a:ea typeface="微软雅黑" panose="020B0503020204020204" pitchFamily="34" charset="-122"/>
              </a:rPr>
              <a:t>偏移量 𝑏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        此时，最终的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 𝑦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等于 𝑗 个加权和的加权和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       值得注意的是，上面所介绍的</a:t>
            </a:r>
            <a:r>
              <a:rPr lang="en-US" altLang="zh-CN" dirty="0">
                <a:latin typeface="+mn-ea"/>
                <a:ea typeface="+mn-ea"/>
              </a:rPr>
              <a:t>MLP</a:t>
            </a:r>
            <a:r>
              <a:rPr lang="zh-CN" altLang="en-US" dirty="0">
                <a:latin typeface="+mn-ea"/>
                <a:ea typeface="+mn-ea"/>
              </a:rPr>
              <a:t>模型，并非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完整的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MLP</a:t>
            </a:r>
            <a:r>
              <a:rPr lang="zh-CN" altLang="en-US" dirty="0">
                <a:latin typeface="+mn-ea"/>
                <a:ea typeface="+mn-ea"/>
              </a:rPr>
              <a:t>模型，更非完整的神经网络模型。从数学的角度来分析，不难想象，输出  𝑦 变成了 𝑗 个加权和的加权和，但其结果依然不会有什么区别，为了让模型更强大，我们还需要增加一些处理。例如</a:t>
            </a:r>
            <a:r>
              <a:rPr lang="en-US" altLang="zh-CN" dirty="0">
                <a:latin typeface="+mn-ea"/>
                <a:ea typeface="+mn-ea"/>
              </a:rPr>
              <a:t>:</a:t>
            </a: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非线性（限制线性）激活、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Pooling</a:t>
            </a: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shortcut(</a:t>
            </a:r>
            <a:r>
              <a:rPr lang="en-US" altLang="zh-CN" dirty="0" err="1">
                <a:latin typeface="+mn-ea"/>
                <a:ea typeface="+mn-ea"/>
              </a:rPr>
              <a:t>ResNet</a:t>
            </a:r>
            <a:r>
              <a:rPr lang="en-US" altLang="zh-CN" dirty="0">
                <a:latin typeface="+mn-ea"/>
                <a:ea typeface="+mn-ea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  <a:ea typeface="+mn-ea"/>
              </a:rPr>
              <a:t>batchNorm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</p:spTree>
    <p:extLst>
      <p:ext uri="{BB962C8B-B14F-4D97-AF65-F5344CB8AC3E}">
        <p14:creationId xmlns:p14="http://schemas.microsoft.com/office/powerpoint/2010/main" val="238455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Arial" panose="020B0604020202020204" pitchFamily="34" charset="0"/>
              </a:rPr>
              <a:t>       对于</a:t>
            </a:r>
            <a:r>
              <a:rPr lang="en-US" altLang="zh-CN" dirty="0">
                <a:latin typeface="Arial" panose="020B0604020202020204" pitchFamily="34" charset="0"/>
              </a:rPr>
              <a:t>MLP</a:t>
            </a:r>
            <a:r>
              <a:rPr lang="zh-CN" altLang="en-US" dirty="0">
                <a:latin typeface="Arial" panose="020B0604020202020204" pitchFamily="34" charset="0"/>
              </a:rPr>
              <a:t>，此处我们仅引入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激活函数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Activation Function</a:t>
            </a:r>
            <a:r>
              <a:rPr lang="en-US" altLang="zh-CN" dirty="0">
                <a:latin typeface="Arial" panose="020B0604020202020204" pitchFamily="34" charset="0"/>
              </a:rPr>
              <a:t>. </a:t>
            </a:r>
            <a:r>
              <a:rPr lang="zh-CN" altLang="en-US" dirty="0">
                <a:latin typeface="Arial" panose="020B0604020202020204" pitchFamily="34" charset="0"/>
              </a:rPr>
              <a:t>基本思路是，在每个隐层后面都增加一个激活函数。假设我们用 </a:t>
            </a:r>
            <a:r>
              <a:rPr lang="en-US" altLang="zh-CN" dirty="0">
                <a:latin typeface="Arial" panose="020B0604020202020204" pitchFamily="34" charset="0"/>
              </a:rPr>
              <a:t>ℎ(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 </a:t>
            </a:r>
            <a:r>
              <a:rPr lang="zh-CN" altLang="en-US" dirty="0">
                <a:latin typeface="Arial" panose="020B0604020202020204" pitchFamily="34" charset="0"/>
              </a:rPr>
              <a:t>表示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线性变化</a:t>
            </a:r>
            <a:r>
              <a:rPr lang="zh-CN" altLang="en-US" dirty="0">
                <a:latin typeface="Arial" panose="020B0604020202020204" pitchFamily="34" charset="0"/>
              </a:rPr>
              <a:t>，𝑅𝑒𝐿𝑈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</a:t>
            </a:r>
            <a:r>
              <a:rPr lang="zh-CN" altLang="en-US" dirty="0">
                <a:latin typeface="Arial" panose="020B0604020202020204" pitchFamily="34" charset="0"/>
              </a:rPr>
              <a:t>表示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激活函数</a:t>
            </a:r>
            <a:r>
              <a:rPr lang="zh-CN" altLang="en-US" dirty="0">
                <a:latin typeface="Arial" panose="020B0604020202020204" pitchFamily="34" charset="0"/>
              </a:rPr>
              <a:t>，则原来的线性变换 𝑦</a:t>
            </a:r>
            <a:r>
              <a:rPr lang="en-US" altLang="zh-CN" dirty="0">
                <a:latin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 </a:t>
            </a:r>
            <a:r>
              <a:rPr lang="zh-CN" altLang="en-US" dirty="0">
                <a:latin typeface="Arial" panose="020B0604020202020204" pitchFamily="34" charset="0"/>
              </a:rPr>
              <a:t>可以表示为：𝑦</a:t>
            </a:r>
            <a:r>
              <a:rPr lang="en-US" altLang="zh-CN" dirty="0">
                <a:latin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))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</a:rPr>
              <a:t>       </a:t>
            </a:r>
            <a:r>
              <a:rPr lang="zh-CN" altLang="en-US" dirty="0">
                <a:latin typeface="Arial" panose="020B0604020202020204" pitchFamily="34" charset="0"/>
              </a:rPr>
              <a:t>而两层</a:t>
            </a:r>
            <a:r>
              <a:rPr lang="en-US" altLang="zh-CN" dirty="0">
                <a:latin typeface="Arial" panose="020B0604020202020204" pitchFamily="34" charset="0"/>
              </a:rPr>
              <a:t>MLP</a:t>
            </a:r>
            <a:r>
              <a:rPr lang="zh-CN" altLang="en-US" dirty="0">
                <a:latin typeface="Arial" panose="020B0604020202020204" pitchFamily="34" charset="0"/>
              </a:rPr>
              <a:t>就可以表示为  𝑦 </a:t>
            </a:r>
            <a:r>
              <a:rPr lang="en-US" altLang="zh-CN" dirty="0">
                <a:latin typeface="Arial" panose="020B0604020202020204" pitchFamily="34" charset="0"/>
              </a:rPr>
              <a:t>= 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))))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B47AD68F-992B-401C-B85F-A1A8639E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62" y="3689127"/>
            <a:ext cx="4578276" cy="29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D6B7D9-F2DF-49DB-A6D3-7B0826D2B84A}"/>
              </a:ext>
            </a:extLst>
          </p:cNvPr>
          <p:cNvSpPr txBox="1"/>
          <p:nvPr/>
        </p:nvSpPr>
        <p:spPr>
          <a:xfrm>
            <a:off x="6947731" y="6235024"/>
            <a:ext cx="2154101" cy="4305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hlinkClick r:id="rId3"/>
              </a:rPr>
              <a:t>URL: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hlinkClick r:id="rId3"/>
              </a:rPr>
              <a:t>激活函数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4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下面给出</a:t>
            </a:r>
            <a:r>
              <a:rPr lang="en-US" altLang="zh-CN" b="1" dirty="0" err="1"/>
              <a:t>ReLU</a:t>
            </a:r>
            <a:r>
              <a:rPr lang="zh-CN" altLang="en-US" b="1" dirty="0"/>
              <a:t>和</a:t>
            </a:r>
            <a:r>
              <a:rPr lang="en-US" altLang="zh-CN" b="1" dirty="0"/>
              <a:t>tanh</a:t>
            </a:r>
            <a:r>
              <a:rPr lang="zh-CN" altLang="en-US" b="1" dirty="0"/>
              <a:t>对特征进行限制激活的效果：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ReLU</a:t>
            </a:r>
            <a:r>
              <a:rPr lang="zh-CN" altLang="en-US" dirty="0"/>
              <a:t>，限制线性矫正单元 </a:t>
            </a:r>
            <a:r>
              <a:rPr lang="en-US" altLang="zh-CN" dirty="0"/>
              <a:t>Rectified Linear Unit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tanh</a:t>
            </a:r>
            <a:r>
              <a:rPr lang="zh-CN" altLang="en-US" dirty="0"/>
              <a:t>，双曲正切 </a:t>
            </a:r>
            <a:r>
              <a:rPr lang="en-US" altLang="zh-CN" dirty="0" err="1"/>
              <a:t>Tangens</a:t>
            </a:r>
            <a:r>
              <a:rPr lang="en-US" altLang="zh-CN" dirty="0"/>
              <a:t> </a:t>
            </a:r>
            <a:r>
              <a:rPr lang="en-US" altLang="zh-CN" dirty="0" err="1"/>
              <a:t>Hyperbolicus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76B9D-8C97-4299-BF51-00BE4F44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28" y="2621276"/>
            <a:ext cx="4486543" cy="3069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D02576-D551-4801-8BA9-D708A9E69445}"/>
              </a:ext>
            </a:extLst>
          </p:cNvPr>
          <p:cNvSpPr txBox="1"/>
          <p:nvPr/>
        </p:nvSpPr>
        <p:spPr>
          <a:xfrm>
            <a:off x="115368" y="5571954"/>
            <a:ext cx="8913262" cy="102815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从图中可以看出，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双曲正切函数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tanh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将特征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限制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到了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[−1,1]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之间，而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限制线性单元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ReLU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则将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小于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的部分直接归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1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更深的网络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D28CCA-A17A-4E1C-AB46-9533A525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9" y="1305527"/>
            <a:ext cx="7552381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CE257C-67CA-44F5-B0CA-FFBCE08C82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24631" y="679062"/>
            <a:ext cx="8694737" cy="517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lphaGo、无人驾驶、人脸识别、智能翻译……这一个个耳熟能详的名词无不预示着人工智能时代的到来。人工智能的本质，是对人的思维过程和行为方式的模拟。研究人的认知机理，引入人的神经元概念，势在必行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人工神经网络，可以说是这一切的起源。或者说是这一切起源的核心。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</a:rPr>
              <a:t>LeNet-5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F4D7B-89A7-41DD-A9D9-352B87F2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089"/>
            <a:ext cx="9144000" cy="25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err="1">
                <a:latin typeface="微软雅黑" panose="020B0503020204020204" pitchFamily="34" charset="-122"/>
              </a:rPr>
              <a:t>AlexNet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3F9267-E3CC-4840-850D-60BDD0F5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072"/>
            <a:ext cx="9144000" cy="44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</a:rPr>
              <a:t>VGG </a:t>
            </a:r>
            <a:r>
              <a:rPr lang="zh-CN" altLang="en-US" b="1" dirty="0">
                <a:latin typeface="微软雅黑" panose="020B0503020204020204" pitchFamily="34" charset="-122"/>
              </a:rPr>
              <a:t>和 </a:t>
            </a:r>
            <a:r>
              <a:rPr lang="en-US" altLang="zh-CN" b="1" dirty="0" err="1">
                <a:latin typeface="微软雅黑" panose="020B0503020204020204" pitchFamily="34" charset="-122"/>
              </a:rPr>
              <a:t>ResNet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763558-A62D-4E23-851D-D4F8AB34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r="2602" b="52811"/>
          <a:stretch/>
        </p:blipFill>
        <p:spPr>
          <a:xfrm>
            <a:off x="32135" y="1357023"/>
            <a:ext cx="4802588" cy="5269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5BAC0F-9937-4F52-A47B-D5B5269A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51645" r="2390"/>
          <a:stretch/>
        </p:blipFill>
        <p:spPr>
          <a:xfrm>
            <a:off x="4746597" y="1680980"/>
            <a:ext cx="4365268" cy="49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神经网络的使用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11C424-B596-4E4C-B117-CDFBABBF6335}"/>
              </a:ext>
            </a:extLst>
          </p:cNvPr>
          <p:cNvSpPr/>
          <p:nvPr/>
        </p:nvSpPr>
        <p:spPr>
          <a:xfrm>
            <a:off x="307649" y="1255829"/>
            <a:ext cx="1845891" cy="4739649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3F194F-7D43-4E89-91BD-7D97993ACB37}"/>
              </a:ext>
            </a:extLst>
          </p:cNvPr>
          <p:cNvSpPr/>
          <p:nvPr/>
        </p:nvSpPr>
        <p:spPr>
          <a:xfrm>
            <a:off x="3691783" y="1255829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调整单层的隐藏神经元数量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01B0BF1-BE32-44D9-A87B-DDE1B1756498}"/>
              </a:ext>
            </a:extLst>
          </p:cNvPr>
          <p:cNvSpPr/>
          <p:nvPr/>
        </p:nvSpPr>
        <p:spPr>
          <a:xfrm>
            <a:off x="3691783" y="5208863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调节超参数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(Alpha)</a:t>
            </a:r>
            <a:endParaRPr lang="zh-CN" altLang="en-US" sz="2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47C8150-3F6E-47D5-B434-FBFC2800B1D3}"/>
              </a:ext>
            </a:extLst>
          </p:cNvPr>
          <p:cNvSpPr/>
          <p:nvPr/>
        </p:nvSpPr>
        <p:spPr>
          <a:xfrm>
            <a:off x="3691783" y="3891185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调整激活函数 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Tanh)</a:t>
            </a:r>
            <a:endParaRPr lang="zh-CN" altLang="en-US" sz="2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07138B-5D30-45E4-B5D2-BE6719130066}"/>
              </a:ext>
            </a:extLst>
          </p:cNvPr>
          <p:cNvSpPr/>
          <p:nvPr/>
        </p:nvSpPr>
        <p:spPr>
          <a:xfrm>
            <a:off x="3691783" y="2573507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调整神经网络的深度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95D5F3-9A27-4AA4-8A06-BCC9666A19C0}"/>
              </a:ext>
            </a:extLst>
          </p:cNvPr>
          <p:cNvGrpSpPr/>
          <p:nvPr/>
        </p:nvGrpSpPr>
        <p:grpSpPr>
          <a:xfrm>
            <a:off x="2685513" y="1556712"/>
            <a:ext cx="474293" cy="4186464"/>
            <a:chOff x="2685513" y="1556712"/>
            <a:chExt cx="474293" cy="4186464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76A69538-BE2F-4C0A-B27F-F3B8A2A341C3}"/>
                </a:ext>
              </a:extLst>
            </p:cNvPr>
            <p:cNvSpPr/>
            <p:nvPr/>
          </p:nvSpPr>
          <p:spPr>
            <a:xfrm>
              <a:off x="2685513" y="1556712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967EB27D-4BC6-4260-8D9D-504E726C37DE}"/>
                </a:ext>
              </a:extLst>
            </p:cNvPr>
            <p:cNvSpPr/>
            <p:nvPr/>
          </p:nvSpPr>
          <p:spPr>
            <a:xfrm>
              <a:off x="2685515" y="2825809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904FFC2F-8FD7-44E8-9F58-53F0CC376505}"/>
                </a:ext>
              </a:extLst>
            </p:cNvPr>
            <p:cNvSpPr/>
            <p:nvPr/>
          </p:nvSpPr>
          <p:spPr>
            <a:xfrm>
              <a:off x="2685514" y="4143487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CDA7F7FC-A5F1-4316-AD91-E24A9CC86DF7}"/>
                </a:ext>
              </a:extLst>
            </p:cNvPr>
            <p:cNvSpPr/>
            <p:nvPr/>
          </p:nvSpPr>
          <p:spPr>
            <a:xfrm>
              <a:off x="2698333" y="5461165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86636AD-2CD0-4252-862E-2E0C5832DD69}"/>
              </a:ext>
            </a:extLst>
          </p:cNvPr>
          <p:cNvSpPr/>
          <p:nvPr/>
        </p:nvSpPr>
        <p:spPr>
          <a:xfrm>
            <a:off x="104324" y="601713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Ch0801Baseline.py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F4381E-6E94-4E9C-9026-CCAC6D84C433}"/>
              </a:ext>
            </a:extLst>
          </p:cNvPr>
          <p:cNvSpPr/>
          <p:nvPr/>
        </p:nvSpPr>
        <p:spPr>
          <a:xfrm>
            <a:off x="6968532" y="2034271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Ch08021L10.py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2DF40C-C179-491F-8629-599E97EC242B}"/>
              </a:ext>
            </a:extLst>
          </p:cNvPr>
          <p:cNvSpPr/>
          <p:nvPr/>
        </p:nvSpPr>
        <p:spPr>
          <a:xfrm>
            <a:off x="7237836" y="3374885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Ch08032L.py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FCF24-8E85-4CCC-8651-2A447F2E3581}"/>
              </a:ext>
            </a:extLst>
          </p:cNvPr>
          <p:cNvSpPr/>
          <p:nvPr/>
        </p:nvSpPr>
        <p:spPr>
          <a:xfrm>
            <a:off x="6968532" y="4677801"/>
            <a:ext cx="1865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Ch0804Tanh.py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B367B5-AB59-4B67-A1A9-CDA52F3E98E1}"/>
              </a:ext>
            </a:extLst>
          </p:cNvPr>
          <p:cNvSpPr/>
          <p:nvPr/>
        </p:nvSpPr>
        <p:spPr>
          <a:xfrm>
            <a:off x="6847602" y="601713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Ch0805Alpha.py</a:t>
            </a:r>
          </a:p>
        </p:txBody>
      </p:sp>
    </p:spTree>
    <p:extLst>
      <p:ext uri="{BB962C8B-B14F-4D97-AF65-F5344CB8AC3E}">
        <p14:creationId xmlns:p14="http://schemas.microsoft.com/office/powerpoint/2010/main" val="13885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665C07-A77A-4AB3-BB8C-F44A0DC09C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MNIST</a:t>
            </a:r>
            <a:r>
              <a:rPr lang="zh-CN" altLang="en-US" dirty="0"/>
              <a:t>数据集被誉为人工智能领域的“</a:t>
            </a:r>
            <a:r>
              <a:rPr lang="en-US" altLang="zh-CN" dirty="0">
                <a:solidFill>
                  <a:srgbClr val="0000FF"/>
                </a:solidFill>
              </a:rPr>
              <a:t>Hello World</a:t>
            </a:r>
            <a:r>
              <a:rPr lang="en-US" altLang="zh-CN" dirty="0"/>
              <a:t>”</a:t>
            </a:r>
            <a:r>
              <a:rPr lang="zh-CN" altLang="en-US" dirty="0"/>
              <a:t>，不仅因为其“</a:t>
            </a:r>
            <a:r>
              <a:rPr lang="zh-CN" altLang="en-US" dirty="0">
                <a:solidFill>
                  <a:srgbClr val="0000FF"/>
                </a:solidFill>
              </a:rPr>
              <a:t>简单</a:t>
            </a:r>
            <a:r>
              <a:rPr lang="zh-CN" altLang="en-US" dirty="0"/>
              <a:t>”，更因为其</a:t>
            </a:r>
            <a:r>
              <a:rPr lang="zh-CN" altLang="en-US" dirty="0">
                <a:solidFill>
                  <a:srgbClr val="0000FF"/>
                </a:solidFill>
              </a:rPr>
              <a:t>实用</a:t>
            </a:r>
            <a:r>
              <a:rPr lang="zh-CN" altLang="en-US" dirty="0"/>
              <a:t>。同时也因为它并不是真的那么“</a:t>
            </a: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zh-CN" altLang="en-US" dirty="0"/>
              <a:t>”，它既可以用来验证普通的</a:t>
            </a:r>
            <a:r>
              <a:rPr lang="zh-CN" altLang="en-US" b="1" dirty="0"/>
              <a:t>机器学习</a:t>
            </a:r>
            <a:r>
              <a:rPr lang="zh-CN" altLang="en-US" dirty="0"/>
              <a:t>算法，也可以被应用到</a:t>
            </a:r>
            <a:r>
              <a:rPr lang="zh-CN" altLang="en-US" b="1" dirty="0"/>
              <a:t>深度学习</a:t>
            </a:r>
            <a:r>
              <a:rPr lang="zh-CN" altLang="en-US" dirty="0"/>
              <a:t>领域。当然，直到卷积神经网络的出现，</a:t>
            </a:r>
            <a:r>
              <a:rPr lang="en-US" altLang="zh-CN" dirty="0"/>
              <a:t>MNIST</a:t>
            </a:r>
            <a:r>
              <a:rPr lang="zh-CN" altLang="en-US" dirty="0"/>
              <a:t>的性能才真正提高到了</a:t>
            </a:r>
            <a:r>
              <a:rPr lang="en-US" altLang="zh-CN" b="1" dirty="0">
                <a:solidFill>
                  <a:srgbClr val="FF0000"/>
                </a:solidFill>
              </a:rPr>
              <a:t>99.8%</a:t>
            </a:r>
            <a:r>
              <a:rPr lang="zh-CN" altLang="en-US" dirty="0"/>
              <a:t>以上。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MNIST</a:t>
            </a:r>
            <a:r>
              <a:rPr lang="zh-CN" altLang="en-US" dirty="0"/>
              <a:t>手写字体（数字）数据集目前由三驾马车之一的纽约大学教授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实验室维护，包含多种数据格式。整个数据集包含</a:t>
            </a:r>
            <a:r>
              <a:rPr lang="en-US" altLang="zh-CN" dirty="0">
                <a:solidFill>
                  <a:srgbClr val="0000FF"/>
                </a:solidFill>
              </a:rPr>
              <a:t>0-9</a:t>
            </a:r>
            <a:r>
              <a:rPr lang="zh-CN" altLang="en-US" dirty="0">
                <a:solidFill>
                  <a:srgbClr val="0000FF"/>
                </a:solidFill>
              </a:rPr>
              <a:t>十个数字</a:t>
            </a:r>
            <a:r>
              <a:rPr lang="zh-CN" altLang="en-US" dirty="0"/>
              <a:t>的灰度图片共计</a:t>
            </a:r>
            <a:r>
              <a:rPr lang="en-US" altLang="zh-CN" dirty="0">
                <a:solidFill>
                  <a:srgbClr val="0070C0"/>
                </a:solidFill>
              </a:rPr>
              <a:t>70000</a:t>
            </a:r>
            <a:r>
              <a:rPr lang="zh-CN" altLang="en-US" dirty="0"/>
              <a:t>张，都是分辨率为 </a:t>
            </a:r>
            <a:r>
              <a:rPr lang="en-US" altLang="zh-CN" dirty="0">
                <a:solidFill>
                  <a:srgbClr val="0070C0"/>
                </a:solidFill>
              </a:rPr>
              <a:t>28×28</a:t>
            </a:r>
            <a:r>
              <a:rPr lang="en-US" altLang="zh-CN" dirty="0"/>
              <a:t> </a:t>
            </a:r>
            <a:r>
              <a:rPr lang="zh-CN" altLang="en-US" dirty="0"/>
              <a:t>的图片，其中训练集样本</a:t>
            </a:r>
            <a:r>
              <a:rPr lang="en-US" altLang="zh-CN" dirty="0">
                <a:solidFill>
                  <a:srgbClr val="0070C0"/>
                </a:solidFill>
              </a:rPr>
              <a:t>60000</a:t>
            </a:r>
            <a:r>
              <a:rPr lang="zh-CN" altLang="en-US" dirty="0"/>
              <a:t>张，测试集</a:t>
            </a:r>
            <a:r>
              <a:rPr lang="en-US" altLang="zh-CN" dirty="0">
                <a:solidFill>
                  <a:srgbClr val="0070C0"/>
                </a:solidFill>
              </a:rPr>
              <a:t>10000</a:t>
            </a:r>
            <a:r>
              <a:rPr lang="zh-CN" altLang="en-US" dirty="0"/>
              <a:t>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FF6DC-E045-41B2-B190-FA15615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手写字体识别</a:t>
            </a:r>
          </a:p>
        </p:txBody>
      </p:sp>
    </p:spTree>
    <p:extLst>
      <p:ext uri="{BB962C8B-B14F-4D97-AF65-F5344CB8AC3E}">
        <p14:creationId xmlns:p14="http://schemas.microsoft.com/office/powerpoint/2010/main" val="31001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665C07-A77A-4AB3-BB8C-F44A0DC09C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数据集载入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使用内置集成工具载入数据集</a:t>
            </a: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使用文件读取方式载入数据集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训练</a:t>
            </a:r>
            <a:r>
              <a:rPr lang="en-US" altLang="zh-CN" b="1" dirty="0">
                <a:latin typeface="微软雅黑" panose="020B0503020204020204" pitchFamily="34" charset="-122"/>
              </a:rPr>
              <a:t>MLP</a:t>
            </a:r>
            <a:r>
              <a:rPr lang="zh-CN" altLang="en-US" b="1" dirty="0">
                <a:latin typeface="微软雅黑" panose="020B0503020204020204" pitchFamily="34" charset="-122"/>
              </a:rPr>
              <a:t>神经网络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模型性能分析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权值图分析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超参数分析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测试集评估、单样本评估（测试集样本、自定义样本）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保存和载入模型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FF6DC-E045-41B2-B190-FA15615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手写字体识别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F13B20-90F7-4CDE-958B-716D2BD96939}"/>
              </a:ext>
            </a:extLst>
          </p:cNvPr>
          <p:cNvSpPr/>
          <p:nvPr/>
        </p:nvSpPr>
        <p:spPr>
          <a:xfrm>
            <a:off x="6257155" y="6291076"/>
            <a:ext cx="2886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Ch0806CaseMNIST.py</a:t>
            </a:r>
          </a:p>
        </p:txBody>
      </p:sp>
    </p:spTree>
    <p:extLst>
      <p:ext uri="{BB962C8B-B14F-4D97-AF65-F5344CB8AC3E}">
        <p14:creationId xmlns:p14="http://schemas.microsoft.com/office/powerpoint/2010/main" val="340361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E4E89-87C3-4024-A5C0-047264FDEE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神经网络网络的前世今生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神经网络的起源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神经网络的两次寒冬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神经网络的发展简史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神经网络的原理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激活函数及非线性矫正</a:t>
            </a:r>
            <a:endParaRPr lang="en-US" altLang="zh-CN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Baseline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模型及参数调整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MNIST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手写字体识别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AD9811-186B-4596-AC1E-E31537E6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00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神经网络的起源</a:t>
            </a: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D49632A6-A016-45EF-98D2-F70708D0EE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        人工智能领域的一个重要任务是</a:t>
            </a:r>
            <a:r>
              <a:rPr lang="zh-CN" altLang="en-US" sz="2800" dirty="0">
                <a:solidFill>
                  <a:srgbClr val="0000FF"/>
                </a:solidFill>
              </a:rPr>
              <a:t>让计算机能够像人一样对输入的信息进行判定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17513" indent="-417513">
              <a:lnSpc>
                <a:spcPct val="150000"/>
              </a:lnSpc>
            </a:pPr>
            <a:r>
              <a:rPr lang="zh-CN" altLang="en-US" sz="2800" dirty="0"/>
              <a:t>当计算机读入一幅图像后，能否判定里面有没有苹果，如果有，苹果在图中的哪个位置；</a:t>
            </a:r>
          </a:p>
          <a:p>
            <a:pPr marL="417513" indent="-417513">
              <a:lnSpc>
                <a:spcPct val="150000"/>
              </a:lnSpc>
            </a:pPr>
            <a:r>
              <a:rPr lang="zh-CN" altLang="en-US" sz="2800" dirty="0"/>
              <a:t>当计算机读入一段语音后，能否判定里面有没有提到</a:t>
            </a:r>
            <a:r>
              <a:rPr lang="en-US" altLang="zh-CN" sz="2800" dirty="0"/>
              <a:t>"</a:t>
            </a:r>
            <a:r>
              <a:rPr lang="zh-CN" altLang="en-US" sz="2800" dirty="0"/>
              <a:t>中国</a:t>
            </a:r>
            <a:r>
              <a:rPr lang="en-US" altLang="zh-CN" sz="2800" dirty="0"/>
              <a:t>"</a:t>
            </a:r>
            <a:r>
              <a:rPr lang="zh-CN" altLang="en-US" sz="2800" dirty="0"/>
              <a:t>二字，如果有，在什么时间点。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神经网络的起源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F4DB49-00A7-41C0-9DCC-F14C9DB1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671"/>
            <a:ext cx="9143766" cy="5819685"/>
          </a:xfrm>
          <a:prstGeom prst="rect">
            <a:avLst/>
          </a:prstGeom>
        </p:spPr>
      </p:pic>
      <p:sp>
        <p:nvSpPr>
          <p:cNvPr id="8" name="内容占位符 6">
            <a:extLst>
              <a:ext uri="{FF2B5EF4-FFF2-40B4-BE49-F238E27FC236}">
                <a16:creationId xmlns:a16="http://schemas.microsoft.com/office/drawing/2014/main" id="{D49632A6-A016-45EF-98D2-F70708D0EE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732" y="1717703"/>
            <a:ext cx="4768553" cy="4127619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FF00"/>
                </a:solidFill>
              </a:rPr>
              <a:t>        众所周知，人对世界的感知和理解主要通过数以亿计的神经元来完成，神经元之间彼此连接构成巨大的神经元网络，输入的信号（如视网膜上的神经元感受到的光线等）经过一层层的神经元往脑部传递，不断做出决策，再通过一层层的神经元输出到反馈端（如影响手脚部动作等）</a:t>
            </a:r>
          </a:p>
        </p:txBody>
      </p:sp>
    </p:spTree>
    <p:extLst>
      <p:ext uri="{BB962C8B-B14F-4D97-AF65-F5344CB8AC3E}">
        <p14:creationId xmlns:p14="http://schemas.microsoft.com/office/powerpoint/2010/main" val="1659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1943</a:t>
            </a:r>
            <a:r>
              <a:rPr lang="zh-CN" altLang="en-US" dirty="0">
                <a:latin typeface="+mn-ea"/>
                <a:ea typeface="+mn-ea"/>
              </a:rPr>
              <a:t>年，逻辑学家</a:t>
            </a:r>
            <a:r>
              <a:rPr lang="en-US" altLang="zh-CN" dirty="0">
                <a:latin typeface="+mn-ea"/>
                <a:ea typeface="+mn-ea"/>
              </a:rPr>
              <a:t>Walter Pitts</a:t>
            </a:r>
            <a:r>
              <a:rPr lang="zh-CN" altLang="en-US" dirty="0">
                <a:latin typeface="+mn-ea"/>
                <a:ea typeface="+mn-ea"/>
              </a:rPr>
              <a:t>和神经生理学家</a:t>
            </a:r>
            <a:r>
              <a:rPr lang="en-US" altLang="zh-CN" dirty="0">
                <a:latin typeface="+mn-ea"/>
                <a:ea typeface="+mn-ea"/>
              </a:rPr>
              <a:t>Warren McCulloch</a:t>
            </a:r>
            <a:r>
              <a:rPr lang="zh-CN" altLang="en-US" dirty="0">
                <a:latin typeface="+mn-ea"/>
                <a:ea typeface="+mn-ea"/>
              </a:rPr>
              <a:t>联合发表文章，首次将神经元概念引入计算领域，提出了第一个人工神经元模型，开启了神经网络的大门。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1957</a:t>
            </a:r>
            <a:r>
              <a:rPr lang="zh-CN" altLang="en-US" dirty="0">
                <a:latin typeface="+mn-ea"/>
                <a:ea typeface="+mn-ea"/>
              </a:rPr>
              <a:t>年，知名学者</a:t>
            </a:r>
            <a:r>
              <a:rPr lang="en-US" altLang="zh-CN" dirty="0">
                <a:latin typeface="+mn-ea"/>
                <a:ea typeface="+mn-ea"/>
              </a:rPr>
              <a:t>Frank Rosenblatt</a:t>
            </a:r>
            <a:r>
              <a:rPr lang="zh-CN" altLang="en-US" dirty="0">
                <a:latin typeface="+mn-ea"/>
                <a:ea typeface="+mn-ea"/>
              </a:rPr>
              <a:t>提出了感知器（</a:t>
            </a:r>
            <a:r>
              <a:rPr lang="en-US" altLang="zh-CN" dirty="0">
                <a:latin typeface="+mn-ea"/>
                <a:ea typeface="+mn-ea"/>
              </a:rPr>
              <a:t>Perceptron</a:t>
            </a:r>
            <a:r>
              <a:rPr lang="zh-CN" altLang="en-US" dirty="0">
                <a:latin typeface="+mn-ea"/>
                <a:ea typeface="+mn-ea"/>
              </a:rPr>
              <a:t>）的概念，该概念非常接近神经元的实际机理，通过将多层感知器前后连接，可以构成一个决策网络，从而为神经网络的研究奠定了基石。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/>
              <a:t>1969</a:t>
            </a:r>
            <a:r>
              <a:rPr lang="zh-CN" altLang="en-US" dirty="0"/>
              <a:t>年，被誉为人工智能之父的</a:t>
            </a:r>
            <a:r>
              <a:rPr lang="en-US" altLang="zh-CN" dirty="0"/>
              <a:t>Marvin Minsky</a:t>
            </a:r>
            <a:r>
              <a:rPr lang="zh-CN" altLang="en-US" dirty="0"/>
              <a:t>和</a:t>
            </a:r>
            <a:r>
              <a:rPr lang="en-US" altLang="zh-CN" dirty="0"/>
              <a:t>Seymour </a:t>
            </a:r>
            <a:r>
              <a:rPr lang="en-US" altLang="zh-CN" dirty="0" err="1"/>
              <a:t>Papert</a:t>
            </a:r>
            <a:r>
              <a:rPr lang="zh-CN" altLang="en-US" dirty="0"/>
              <a:t>出版</a:t>
            </a:r>
            <a:r>
              <a:rPr lang="en-US" altLang="zh-CN" dirty="0"/>
              <a:t>《Perceptron》</a:t>
            </a:r>
            <a:r>
              <a:rPr lang="zh-CN" altLang="en-US" dirty="0"/>
              <a:t>一书探讨感知器的优劣，认为仅靠局部连接的神经网络无法有效地开展训练，而全连接的神经网络则过于复杂而不实用。更重要的是，限于当时的计算方法与能力，复杂神经网络核心权重参数的计算时长将无法忍受。这些情况影响了学界和业界对神经网络的信心，神经网络的研究陷入了第一次低谷期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(1/3)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近二十年后，当代神经网络三巨头（</a:t>
            </a:r>
            <a:r>
              <a:rPr lang="en-US" altLang="zh-CN" dirty="0"/>
              <a:t>Geoffrey Hinton</a:t>
            </a:r>
            <a:r>
              <a:rPr lang="zh-CN" altLang="en-US" dirty="0"/>
              <a:t>、</a:t>
            </a:r>
            <a:r>
              <a:rPr lang="en-US" altLang="zh-CN" dirty="0"/>
              <a:t>Yoshua </a:t>
            </a:r>
            <a:r>
              <a:rPr lang="en-US" altLang="zh-CN" dirty="0" err="1"/>
              <a:t>Bengio</a:t>
            </a:r>
            <a:r>
              <a:rPr lang="zh-CN" altLang="en-US" dirty="0"/>
              <a:t>、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）相继发文，推动了神经网络研究的再次兴起。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1986</a:t>
            </a:r>
            <a:r>
              <a:rPr lang="zh-CN" altLang="en-US" dirty="0"/>
              <a:t>年，</a:t>
            </a:r>
            <a:r>
              <a:rPr lang="en-US" altLang="zh-CN" dirty="0"/>
              <a:t>Geoffrey Hinton</a:t>
            </a:r>
            <a:r>
              <a:rPr lang="zh-CN" altLang="en-US" dirty="0"/>
              <a:t>和</a:t>
            </a:r>
            <a:r>
              <a:rPr lang="en-US" altLang="zh-CN" dirty="0"/>
              <a:t>David </a:t>
            </a:r>
            <a:r>
              <a:rPr lang="en-US" altLang="zh-CN" dirty="0" err="1"/>
              <a:t>Rumelhart</a:t>
            </a:r>
            <a:r>
              <a:rPr lang="zh-CN" altLang="en-US" dirty="0"/>
              <a:t>联合在</a:t>
            </a:r>
            <a:r>
              <a:rPr lang="en-US" altLang="zh-CN" dirty="0"/>
              <a:t>Nature</a:t>
            </a:r>
            <a:r>
              <a:rPr lang="zh-CN" altLang="en-US" dirty="0"/>
              <a:t>上发表论文，将</a:t>
            </a:r>
            <a:r>
              <a:rPr lang="en-US" altLang="zh-CN" dirty="0"/>
              <a:t>BP</a:t>
            </a:r>
            <a:r>
              <a:rPr lang="zh-CN" altLang="en-US" dirty="0"/>
              <a:t>算法用于神经网络模型，实现了对权重参数的快速计算。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1990</a:t>
            </a:r>
            <a:r>
              <a:rPr lang="zh-CN" altLang="en-US" dirty="0"/>
              <a:t>年，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发表文章，采用</a:t>
            </a:r>
            <a:r>
              <a:rPr lang="en-US" altLang="zh-CN" dirty="0"/>
              <a:t>BP</a:t>
            </a:r>
            <a:r>
              <a:rPr lang="zh-CN" altLang="en-US" dirty="0"/>
              <a:t>神经网络实现对手写数字的识别，这可以被视作神经网络的</a:t>
            </a:r>
            <a:r>
              <a:rPr lang="en-US" altLang="zh-CN" dirty="0"/>
              <a:t>"</a:t>
            </a:r>
            <a:r>
              <a:rPr lang="zh-CN" altLang="en-US" dirty="0"/>
              <a:t>第一个</a:t>
            </a:r>
            <a:r>
              <a:rPr lang="en-US" altLang="zh-CN" dirty="0"/>
              <a:t>"</a:t>
            </a:r>
            <a:r>
              <a:rPr lang="zh-CN" altLang="en-US" dirty="0"/>
              <a:t>重大应用，直到上世纪九十年代末，超过</a:t>
            </a:r>
            <a:r>
              <a:rPr lang="en-US" altLang="zh-CN" dirty="0"/>
              <a:t>10%</a:t>
            </a:r>
            <a:r>
              <a:rPr lang="zh-CN" altLang="en-US" dirty="0"/>
              <a:t>的美国支票都采用该技术进行自动识别。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1998</a:t>
            </a:r>
            <a:r>
              <a:rPr lang="zh-CN" altLang="en-US" dirty="0"/>
              <a:t>年，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又发文提出了</a:t>
            </a:r>
            <a:r>
              <a:rPr lang="en-US" altLang="zh-CN" dirty="0"/>
              <a:t>LeNet-5</a:t>
            </a:r>
            <a:r>
              <a:rPr lang="zh-CN" altLang="en-US" dirty="0"/>
              <a:t>的框架，即现在热火朝天的卷积神经网络（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）的基本框架。然而卷积要消耗大量计算资源，</a:t>
            </a:r>
            <a:r>
              <a:rPr lang="en-US" altLang="zh-CN" dirty="0"/>
              <a:t>BP</a:t>
            </a:r>
            <a:r>
              <a:rPr lang="zh-CN" altLang="en-US" dirty="0"/>
              <a:t>方法又会带来梯度弥散的问题，从而限制了神经网络的深度和效果。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相反，俄罗斯学者</a:t>
            </a:r>
            <a:r>
              <a:rPr lang="en-US" altLang="zh-CN" dirty="0" err="1"/>
              <a:t>Vladmir</a:t>
            </a:r>
            <a:r>
              <a:rPr lang="en-US" altLang="zh-CN" dirty="0"/>
              <a:t> </a:t>
            </a:r>
            <a:r>
              <a:rPr lang="en-US" altLang="zh-CN" dirty="0" err="1"/>
              <a:t>Vapnik</a:t>
            </a:r>
            <a:r>
              <a:rPr lang="zh-CN" altLang="en-US" dirty="0"/>
              <a:t>在</a:t>
            </a:r>
            <a:r>
              <a:rPr lang="en-US" altLang="zh-CN" dirty="0"/>
              <a:t>1963</a:t>
            </a:r>
            <a:r>
              <a:rPr lang="zh-CN" altLang="en-US" dirty="0"/>
              <a:t>年提出的支撑向量机（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）概念则不断深入发展。到</a:t>
            </a:r>
            <a:r>
              <a:rPr lang="en-US" altLang="zh-CN" dirty="0"/>
              <a:t>2002</a:t>
            </a:r>
            <a:r>
              <a:rPr lang="zh-CN" altLang="en-US" dirty="0"/>
              <a:t>年，已将手写数字识别的错误率降至</a:t>
            </a:r>
            <a:r>
              <a:rPr lang="en-US" altLang="zh-CN" dirty="0"/>
              <a:t>0.56%</a:t>
            </a:r>
            <a:r>
              <a:rPr lang="zh-CN" altLang="en-US" dirty="0"/>
              <a:t>，远高于同期神经网络的效果。神经网络的研究迎来了第二次寒冬。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FB5F5-1A4A-4823-A350-12DCA072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205"/>
            <a:ext cx="9144000" cy="57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6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lk5ig0x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7541</TotalTime>
  <Words>1821</Words>
  <Application>Microsoft Office PowerPoint</Application>
  <PresentationFormat>全屏显示(4:3)</PresentationFormat>
  <Paragraphs>140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Vrinda</vt:lpstr>
      <vt:lpstr>Wingdings</vt:lpstr>
      <vt:lpstr>Office 主题​​</vt:lpstr>
      <vt:lpstr>第8讲 神经网络</vt:lpstr>
      <vt:lpstr>       AlphaGo、无人驾驶、人脸识别、智能翻译……这一个个耳熟能详的名词无不预示着人工智能时代的到来。人工智能的本质，是对人的思维过程和行为方式的模拟。研究人的认知机理，引入人的神经元概念，势在必行。         人工神经网络，可以说是这一切的起源。或者说是这一切起源的核心。</vt:lpstr>
      <vt:lpstr>Outlines</vt:lpstr>
      <vt:lpstr>神经网络的起源</vt:lpstr>
      <vt:lpstr>神经网络的起源</vt:lpstr>
      <vt:lpstr>神经网络的两次寒冬(1/3)</vt:lpstr>
      <vt:lpstr>神经网络的两次寒冬(2/3)</vt:lpstr>
      <vt:lpstr>神经网络的两次寒冬(3/3)</vt:lpstr>
      <vt:lpstr>神经网络的发展历史</vt:lpstr>
      <vt:lpstr>神经网络的发展历史</vt:lpstr>
      <vt:lpstr>神经网络的发展历史</vt:lpstr>
      <vt:lpstr>神经网络的原理 —— 多层感知机MLP</vt:lpstr>
      <vt:lpstr>神经网络的原理 —— 多层感知机MLP</vt:lpstr>
      <vt:lpstr>神经网络的原理 —— 多层感知机MLP</vt:lpstr>
      <vt:lpstr>神经网络的原理 —— 多层感知机MLP</vt:lpstr>
      <vt:lpstr>激活函数及非线性矫正</vt:lpstr>
      <vt:lpstr>激活函数及非线性矫正</vt:lpstr>
      <vt:lpstr>激活函数及非线性矫正</vt:lpstr>
      <vt:lpstr>更深的网络</vt:lpstr>
      <vt:lpstr>更更深的网络</vt:lpstr>
      <vt:lpstr>更更深的网络</vt:lpstr>
      <vt:lpstr>更更深的网络</vt:lpstr>
      <vt:lpstr>神经网络的使用</vt:lpstr>
      <vt:lpstr>MNIST手写字体识别</vt:lpstr>
      <vt:lpstr>MNIST手写字体识别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1047</cp:revision>
  <dcterms:created xsi:type="dcterms:W3CDTF">2016-09-20T07:20:31Z</dcterms:created>
  <dcterms:modified xsi:type="dcterms:W3CDTF">2020-02-21T14:38:27Z</dcterms:modified>
</cp:coreProperties>
</file>